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1" r:id="rId2"/>
  </p:sldMasterIdLst>
  <p:notesMasterIdLst>
    <p:notesMasterId r:id="rId12"/>
  </p:notesMasterIdLst>
  <p:sldIdLst>
    <p:sldId id="261" r:id="rId3"/>
    <p:sldId id="263" r:id="rId4"/>
    <p:sldId id="264" r:id="rId5"/>
    <p:sldId id="265" r:id="rId6"/>
    <p:sldId id="266" r:id="rId7"/>
    <p:sldId id="269" r:id="rId8"/>
    <p:sldId id="272" r:id="rId9"/>
    <p:sldId id="271" r:id="rId10"/>
    <p:sldId id="273" r:id="rId11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4DA71-1CEB-497D-A124-80CE1623310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67895-0890-457B-951D-C23FA91668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2365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617663" y="0"/>
            <a:ext cx="10193338" cy="5734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ECA3-CCC3-4E62-8549-8B363D404CA6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5869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617663" y="0"/>
            <a:ext cx="10193338" cy="5734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baseline="0" dirty="0">
              <a:effectLst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B6ECA3-CCC3-4E62-8549-8B363D404CA6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0219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8" y="3956281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52858" y="744470"/>
            <a:ext cx="1067411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0161AE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rgbClr val="EE1D25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0" name="TextBox 9"/>
          <p:cNvSpPr txBox="1"/>
          <p:nvPr userDrawn="1"/>
        </p:nvSpPr>
        <p:spPr>
          <a:xfrm>
            <a:off x="10066867" y="518401"/>
            <a:ext cx="655563" cy="6924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r-HR" sz="500" dirty="0"/>
              <a:t>Republika</a:t>
            </a:r>
          </a:p>
          <a:p>
            <a:r>
              <a:rPr lang="hr-HR" sz="500" dirty="0"/>
              <a:t>Hrvatska</a:t>
            </a:r>
          </a:p>
          <a:p>
            <a:r>
              <a:rPr lang="hr-HR" sz="500" dirty="0"/>
              <a:t>Ministarstvo</a:t>
            </a:r>
          </a:p>
          <a:p>
            <a:r>
              <a:rPr lang="hr-HR" sz="500" dirty="0"/>
              <a:t>kulture i medija</a:t>
            </a:r>
          </a:p>
          <a:p>
            <a:r>
              <a:rPr lang="hr-HR" sz="500" i="1" dirty="0"/>
              <a:t>Republic</a:t>
            </a:r>
          </a:p>
          <a:p>
            <a:r>
              <a:rPr lang="hr-HR" sz="500" i="1" dirty="0" err="1"/>
              <a:t>of</a:t>
            </a:r>
            <a:r>
              <a:rPr lang="hr-HR" sz="500" i="1" baseline="0" dirty="0"/>
              <a:t> Croatia</a:t>
            </a:r>
          </a:p>
          <a:p>
            <a:r>
              <a:rPr lang="hr-HR" sz="500" i="1" baseline="0" dirty="0" err="1"/>
              <a:t>Ministry</a:t>
            </a:r>
            <a:endParaRPr lang="hr-HR" sz="500" i="1" baseline="0" dirty="0"/>
          </a:p>
          <a:p>
            <a:r>
              <a:rPr lang="hr-HR" sz="500" i="1" baseline="0" dirty="0" err="1"/>
              <a:t>of</a:t>
            </a:r>
            <a:r>
              <a:rPr lang="hr-HR" sz="500" i="1" baseline="0" dirty="0"/>
              <a:t> </a:t>
            </a:r>
            <a:r>
              <a:rPr lang="hr-HR" sz="500" i="1" baseline="0" dirty="0" err="1"/>
              <a:t>Culture</a:t>
            </a:r>
            <a:endParaRPr lang="hr-HR" sz="500" i="1" baseline="0" dirty="0"/>
          </a:p>
          <a:p>
            <a:r>
              <a:rPr lang="hr-HR" sz="500" i="1" baseline="0" dirty="0" err="1"/>
              <a:t>and</a:t>
            </a:r>
            <a:r>
              <a:rPr lang="hr-HR" sz="500" i="1" baseline="0" dirty="0"/>
              <a:t> Media</a:t>
            </a:r>
            <a:endParaRPr lang="hr-HR" sz="500" i="1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33600" y="518400"/>
            <a:ext cx="288341" cy="720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51380" y="1685652"/>
            <a:ext cx="9677400" cy="14940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2817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8" y="3956281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52858" y="744470"/>
            <a:ext cx="1067411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0161AE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rgbClr val="EE1D25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0" name="TextBox 9"/>
          <p:cNvSpPr txBox="1"/>
          <p:nvPr userDrawn="1"/>
        </p:nvSpPr>
        <p:spPr>
          <a:xfrm>
            <a:off x="10066867" y="518401"/>
            <a:ext cx="655563" cy="6924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r-HR" sz="500" dirty="0"/>
              <a:t>Republika</a:t>
            </a:r>
          </a:p>
          <a:p>
            <a:r>
              <a:rPr lang="hr-HR" sz="500" dirty="0"/>
              <a:t>Hrvatska</a:t>
            </a:r>
          </a:p>
          <a:p>
            <a:r>
              <a:rPr lang="hr-HR" sz="500" dirty="0"/>
              <a:t>Ministarstvo</a:t>
            </a:r>
          </a:p>
          <a:p>
            <a:r>
              <a:rPr lang="hr-HR" sz="500" dirty="0"/>
              <a:t>kulture i medija</a:t>
            </a:r>
          </a:p>
          <a:p>
            <a:r>
              <a:rPr lang="hr-HR" sz="500" i="1" dirty="0"/>
              <a:t>Republic</a:t>
            </a:r>
          </a:p>
          <a:p>
            <a:r>
              <a:rPr lang="hr-HR" sz="500" i="1" dirty="0" err="1"/>
              <a:t>of</a:t>
            </a:r>
            <a:r>
              <a:rPr lang="hr-HR" sz="500" i="1" baseline="0" dirty="0"/>
              <a:t> Croatia</a:t>
            </a:r>
          </a:p>
          <a:p>
            <a:r>
              <a:rPr lang="hr-HR" sz="500" i="1" baseline="0" dirty="0" err="1"/>
              <a:t>Ministry</a:t>
            </a:r>
            <a:endParaRPr lang="hr-HR" sz="500" i="1" baseline="0" dirty="0"/>
          </a:p>
          <a:p>
            <a:r>
              <a:rPr lang="hr-HR" sz="500" i="1" baseline="0" dirty="0" err="1"/>
              <a:t>of</a:t>
            </a:r>
            <a:r>
              <a:rPr lang="hr-HR" sz="500" i="1" baseline="0" dirty="0"/>
              <a:t> </a:t>
            </a:r>
            <a:r>
              <a:rPr lang="hr-HR" sz="500" i="1" baseline="0" dirty="0" err="1"/>
              <a:t>Culture</a:t>
            </a:r>
            <a:endParaRPr lang="hr-HR" sz="500" i="1" baseline="0" dirty="0"/>
          </a:p>
          <a:p>
            <a:r>
              <a:rPr lang="hr-HR" sz="500" i="1" baseline="0" dirty="0" err="1"/>
              <a:t>and</a:t>
            </a:r>
            <a:r>
              <a:rPr lang="hr-HR" sz="500" i="1" baseline="0" dirty="0"/>
              <a:t> Media</a:t>
            </a:r>
            <a:endParaRPr lang="hr-HR" sz="500" i="1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33600" y="518400"/>
            <a:ext cx="288341" cy="720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51380" y="1685652"/>
            <a:ext cx="9677400" cy="14940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89878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944" y="171451"/>
            <a:ext cx="10014857" cy="116749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943" y="1502229"/>
            <a:ext cx="10972800" cy="52006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3844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2"/>
            <a:ext cx="9612971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9" y="6453386"/>
            <a:ext cx="1622409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3" y="6453386"/>
            <a:ext cx="7023377" cy="40461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8151963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8151963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96618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6001"/>
            <a:ext cx="4447787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6001"/>
            <a:ext cx="4447787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0136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230"/>
            <a:ext cx="4447787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1" y="3305209"/>
            <a:ext cx="4447785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3" y="2349754"/>
            <a:ext cx="4447787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3" y="3305209"/>
            <a:ext cx="4447787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69680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7698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948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3760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2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9485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7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2435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4396" y="624156"/>
            <a:ext cx="1987933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1" y="624156"/>
            <a:ext cx="7632700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0F95893B-0D20-4F90-BC9C-D219CFAA4E5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644204A3-A8C7-42AE-A7F2-841AF6D4B7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02816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1F69-846A-42F4-A4ED-262F62B3AB47}" type="datetimeFigureOut">
              <a:rPr lang="hr-HR" smtClean="0"/>
              <a:t>6.6.2025.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4"/>
            <a:ext cx="779767" cy="365125"/>
          </a:xfrm>
        </p:spPr>
        <p:txBody>
          <a:bodyPr/>
          <a:lstStyle/>
          <a:p>
            <a:fld id="{DE32EB69-BBF1-4CB6-99FF-D74E455CDB7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379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5285" y="146958"/>
            <a:ext cx="9677400" cy="1494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285" y="1812472"/>
            <a:ext cx="11059887" cy="4882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rgbClr val="EE1D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48675" y="183249"/>
            <a:ext cx="197515" cy="49320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1079181" y="179909"/>
            <a:ext cx="905991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r-HR" sz="350" dirty="0"/>
              <a:t>Republika</a:t>
            </a:r>
          </a:p>
          <a:p>
            <a:r>
              <a:rPr lang="hr-HR" sz="350" dirty="0"/>
              <a:t>Hrvatska</a:t>
            </a:r>
          </a:p>
          <a:p>
            <a:r>
              <a:rPr lang="hr-HR" sz="350" dirty="0"/>
              <a:t>Ministarstvo</a:t>
            </a:r>
          </a:p>
          <a:p>
            <a:r>
              <a:rPr lang="hr-HR" sz="350" dirty="0"/>
              <a:t>kulture i medija</a:t>
            </a:r>
          </a:p>
          <a:p>
            <a:r>
              <a:rPr lang="hr-HR" sz="350" i="1" dirty="0"/>
              <a:t>Republic</a:t>
            </a:r>
          </a:p>
          <a:p>
            <a:r>
              <a:rPr lang="hr-HR" sz="350" i="1" dirty="0" err="1"/>
              <a:t>of</a:t>
            </a:r>
            <a:r>
              <a:rPr lang="hr-HR" sz="350" i="1" baseline="0" dirty="0"/>
              <a:t> Croatia</a:t>
            </a:r>
          </a:p>
          <a:p>
            <a:r>
              <a:rPr lang="hr-HR" sz="350" i="1" baseline="0" dirty="0" err="1"/>
              <a:t>Ministry</a:t>
            </a:r>
            <a:endParaRPr lang="hr-HR" sz="350" i="1" baseline="0" dirty="0"/>
          </a:p>
          <a:p>
            <a:r>
              <a:rPr lang="hr-HR" sz="350" i="1" baseline="0" dirty="0" err="1"/>
              <a:t>of</a:t>
            </a:r>
            <a:r>
              <a:rPr lang="hr-HR" sz="350" i="1" baseline="0" dirty="0"/>
              <a:t> </a:t>
            </a:r>
            <a:r>
              <a:rPr lang="hr-HR" sz="350" i="1" baseline="0" dirty="0" err="1"/>
              <a:t>Culture</a:t>
            </a:r>
            <a:endParaRPr lang="hr-HR" sz="350" i="1" baseline="0" dirty="0"/>
          </a:p>
          <a:p>
            <a:r>
              <a:rPr lang="hr-HR" sz="350" i="1" baseline="0" dirty="0" err="1"/>
              <a:t>and</a:t>
            </a:r>
            <a:r>
              <a:rPr lang="hr-HR" sz="350" i="1" baseline="0" dirty="0"/>
              <a:t> Media</a:t>
            </a:r>
            <a:endParaRPr lang="hr-HR" sz="350" i="1" dirty="0"/>
          </a:p>
        </p:txBody>
      </p:sp>
    </p:spTree>
    <p:extLst>
      <p:ext uri="{BB962C8B-B14F-4D97-AF65-F5344CB8AC3E}">
        <p14:creationId xmlns:p14="http://schemas.microsoft.com/office/powerpoint/2010/main" val="322993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b="1" kern="1200" baseline="0">
          <a:solidFill>
            <a:srgbClr val="0161AE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Wingdings" panose="05000000000000000000" pitchFamily="2" charset="2"/>
        <a:buChar char="§"/>
        <a:defRPr sz="2000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36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8488" y="2084832"/>
            <a:ext cx="8851392" cy="2487611"/>
          </a:xfrm>
        </p:spPr>
        <p:txBody>
          <a:bodyPr>
            <a:noAutofit/>
          </a:bodyPr>
          <a:lstStyle/>
          <a:p>
            <a:pPr algn="ctr"/>
            <a:r>
              <a:rPr lang="hr-HR" sz="3600" b="1" dirty="0">
                <a:effectLst/>
                <a:ea typeface="Times New Roman" panose="02020603050405020304" pitchFamily="18" charset="0"/>
              </a:rPr>
              <a:t>PROVEDBA UREDBE (EU) 2024/1083 O USPOSTAVI ZAJEDNIČKOG OKVIRA ZA MEDIJSKE USLUGE NA UNUTARNJEM TRŽIŠTU I IZMJENI DIREKTIVE 2010/13/EU (Europski akt o slobodi medija)</a:t>
            </a:r>
            <a:endParaRPr lang="hr-HR" sz="3600" dirty="0"/>
          </a:p>
        </p:txBody>
      </p:sp>
      <p:sp>
        <p:nvSpPr>
          <p:cNvPr id="6" name="Podnaslov 2">
            <a:extLst>
              <a:ext uri="{FF2B5EF4-FFF2-40B4-BE49-F238E27FC236}">
                <a16:creationId xmlns:a16="http://schemas.microsoft.com/office/drawing/2014/main" id="{F7894DCA-9DAA-FC58-09B6-F94486F8C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4700016"/>
            <a:ext cx="6831673" cy="3425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hr-HR" dirty="0"/>
              <a:t>lipanj 2025.</a:t>
            </a:r>
          </a:p>
        </p:txBody>
      </p:sp>
    </p:spTree>
    <p:extLst>
      <p:ext uri="{BB962C8B-B14F-4D97-AF65-F5344CB8AC3E}">
        <p14:creationId xmlns:p14="http://schemas.microsoft.com/office/powerpoint/2010/main" val="2736261085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944" y="652221"/>
            <a:ext cx="10014857" cy="435915"/>
          </a:xfrm>
        </p:spPr>
        <p:txBody>
          <a:bodyPr>
            <a:noAutofit/>
          </a:bodyPr>
          <a:lstStyle/>
          <a:p>
            <a:r>
              <a:rPr lang="hr-HR" sz="2800" dirty="0"/>
              <a:t>Europski akt o slobodi medija</a:t>
            </a:r>
            <a:br>
              <a:rPr lang="en-US" dirty="0"/>
            </a:br>
            <a:endParaRPr lang="hr-HR" dirty="0"/>
          </a:p>
        </p:txBody>
      </p:sp>
      <p:sp>
        <p:nvSpPr>
          <p:cNvPr id="7" name="Rezervirano mjesto sadržaja 2">
            <a:extLst>
              <a:ext uri="{FF2B5EF4-FFF2-40B4-BE49-F238E27FC236}">
                <a16:creationId xmlns:a16="http://schemas.microsoft.com/office/drawing/2014/main" id="{067C9B22-9C6B-40B5-B0F2-0D3D1E479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8176"/>
            <a:ext cx="9601200" cy="4751452"/>
          </a:xfrm>
        </p:spPr>
        <p:txBody>
          <a:bodyPr>
            <a:normAutofit lnSpcReduction="10000"/>
          </a:bodyPr>
          <a:lstStyle/>
          <a:p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usvojen 2024. godine – potpuna primjena od 08. kolovoza 2025. godine</a:t>
            </a:r>
          </a:p>
          <a:p>
            <a:pPr lvl="1"/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Uredba koja se direktno primjenjuje – potrebno usklađivanje zbog provedbe</a:t>
            </a:r>
          </a:p>
          <a:p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siječanj 2025. – EK dostavlja Upitnik o usklađenosti zakonodavstva s Europskim aktom o slobodi medija (krajnji rok za dostavu odgovora travanj 2025.)</a:t>
            </a:r>
          </a:p>
          <a:p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veljača 2025. – radni sastanak s EK – razmjena mišljenja radi unisone primjene odredaba</a:t>
            </a:r>
          </a:p>
          <a:p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ožujak 2025. – dostavljeni odgovori</a:t>
            </a:r>
          </a:p>
          <a:p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upitnik o usklađenosti obuhvaćao je pojedine članke Uredbe i to </a:t>
            </a:r>
          </a:p>
          <a:p>
            <a:pPr lvl="1"/>
            <a:r>
              <a:rPr lang="hr-HR" sz="18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prava pružatelja medijskih usluga </a:t>
            </a:r>
            <a:r>
              <a:rPr lang="hr-HR" sz="1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članak 4. </a:t>
            </a:r>
          </a:p>
          <a:p>
            <a:pPr lvl="2"/>
            <a:r>
              <a:rPr lang="hr-HR" sz="16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stavak 3.</a:t>
            </a:r>
            <a:r>
              <a:rPr lang="hr-HR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usklađen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člankom 30. Zakona o medijima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člancima 33., 36., 37., 106., 109., 109., 110. i 113. Zakona o sigurnosno-obavještajnom sustavu Republike Hrvatske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člancima 142., 143., 266. i 269. Kaznenog zakona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člancima 261. 262., 285. stavak 1. točka 6. te 332. – 339. Zakona o kaznenom postupku</a:t>
            </a:r>
          </a:p>
        </p:txBody>
      </p:sp>
    </p:spTree>
    <p:extLst>
      <p:ext uri="{BB962C8B-B14F-4D97-AF65-F5344CB8AC3E}">
        <p14:creationId xmlns:p14="http://schemas.microsoft.com/office/powerpoint/2010/main" val="2604710853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B17137-5F48-C640-CD65-E5E43ABCF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605083"/>
            <a:ext cx="10014857" cy="455431"/>
          </a:xfrm>
        </p:spPr>
        <p:txBody>
          <a:bodyPr>
            <a:noAutofit/>
          </a:bodyPr>
          <a:lstStyle/>
          <a:p>
            <a:r>
              <a:rPr lang="hr-HR" sz="2800" dirty="0"/>
              <a:t>Europski akt o slobodi medija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841E64-1C1A-1F23-C3B0-74000B3E4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261873"/>
            <a:ext cx="10972800" cy="4535614"/>
          </a:xfrm>
        </p:spPr>
        <p:txBody>
          <a:bodyPr>
            <a:normAutofit/>
          </a:bodyPr>
          <a:lstStyle/>
          <a:p>
            <a:pPr lvl="2"/>
            <a:r>
              <a:rPr lang="hr-HR" sz="1600" i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stavci 4. i 5. </a:t>
            </a:r>
            <a:r>
              <a:rPr lang="hr-HR" sz="16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– usklađeni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člancima 261., 262., 285. stavak 1. točka 6., 332. – 339. Zakona o kaznenom postupku </a:t>
            </a:r>
            <a:r>
              <a:rPr lang="hr-HR" i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lvl="2"/>
            <a:r>
              <a:rPr lang="hr-HR" sz="1600" i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stavak 8.</a:t>
            </a:r>
            <a:r>
              <a:rPr lang="hr-HR" sz="16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 – usklađen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člankom 30. Zakona o medijima</a:t>
            </a:r>
          </a:p>
          <a:p>
            <a:pPr lvl="1"/>
            <a:r>
              <a:rPr lang="hr-HR" sz="1800" b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zaštitne mjere za neovisno funkcioniranje javnih pružatelja medijski usluga </a:t>
            </a:r>
            <a:r>
              <a:rPr lang="hr-HR" sz="18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– članak 5. </a:t>
            </a:r>
          </a:p>
          <a:p>
            <a:pPr lvl="2"/>
            <a:r>
              <a:rPr lang="hr-HR" sz="1600" i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stavak 1.</a:t>
            </a:r>
            <a:r>
              <a:rPr lang="hr-HR" sz="16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 – usklađen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člancima 1. stavak 3., 7. i 17. Zakona o HRT-u te člancima 5. i 6. Zakona o HINA-i</a:t>
            </a:r>
          </a:p>
          <a:p>
            <a:pPr lvl="2"/>
            <a:r>
              <a:rPr lang="hr-HR" sz="1600" i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stavak 2.</a:t>
            </a:r>
            <a:r>
              <a:rPr lang="hr-HR" sz="16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 – usklađen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članci 19., 19a., 20., 22., 25., 27.,  i 28. Zakona o HRT-u te člancima 11., 12., 13. i 17. Zakona o HINA-i </a:t>
            </a:r>
          </a:p>
          <a:p>
            <a:pPr lvl="2"/>
            <a:r>
              <a:rPr lang="hr-HR" sz="1600" i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stavak 3.</a:t>
            </a:r>
            <a:r>
              <a:rPr lang="hr-HR" sz="16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 – usklađen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članci 33. i 35. Zakona o HRT-u te člankom 25. Zakona o HINA-i </a:t>
            </a:r>
          </a:p>
          <a:p>
            <a:pPr lvl="2"/>
            <a:r>
              <a:rPr lang="hr-HR" sz="1600" i="1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stavak 4.</a:t>
            </a:r>
            <a:r>
              <a:rPr lang="hr-HR" sz="160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  - nije usklađen </a:t>
            </a:r>
          </a:p>
          <a:p>
            <a:pPr lvl="3"/>
            <a:r>
              <a:rPr lang="hr-HR" sz="1600" i="0" dirty="0">
                <a:solidFill>
                  <a:schemeClr val="tx1"/>
                </a:solidFill>
                <a:latin typeface="Franklin Gothic Book" panose="020B0503020102020204" pitchFamily="34" charset="0"/>
                <a:cs typeface="+mj-cs"/>
              </a:rPr>
              <a:t>uredit će se Zakonom o provedbi Uredbe</a:t>
            </a:r>
          </a:p>
          <a:p>
            <a:pPr marL="530352" lvl="1" indent="0">
              <a:buNone/>
            </a:pPr>
            <a:endParaRPr lang="hr-HR" sz="1800" dirty="0">
              <a:solidFill>
                <a:schemeClr val="tx1"/>
              </a:solidFill>
              <a:latin typeface="Franklin Gothic Book" panose="020B0503020102020204" pitchFamily="34" charset="0"/>
              <a:cs typeface="+mj-cs"/>
            </a:endParaRPr>
          </a:p>
          <a:p>
            <a:pPr lvl="2"/>
            <a:endParaRPr lang="hr-HR" sz="1600" dirty="0">
              <a:solidFill>
                <a:schemeClr val="tx1"/>
              </a:solidFill>
              <a:latin typeface="Franklin Gothic Book" panose="020B0503020102020204" pitchFamily="34" charset="0"/>
              <a:cs typeface="+mj-cs"/>
            </a:endParaRPr>
          </a:p>
          <a:p>
            <a:pPr lvl="2"/>
            <a:endParaRPr lang="hr-HR" sz="1600" dirty="0">
              <a:solidFill>
                <a:schemeClr val="tx1"/>
              </a:solidFill>
              <a:latin typeface="Franklin Gothic Book" panose="020B05030201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1680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63A3EB-19F9-0578-EEC8-B9C1DB26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416551"/>
            <a:ext cx="10014857" cy="406409"/>
          </a:xfrm>
        </p:spPr>
        <p:txBody>
          <a:bodyPr>
            <a:normAutofit fontScale="90000"/>
          </a:bodyPr>
          <a:lstStyle/>
          <a:p>
            <a:r>
              <a:rPr lang="hr-HR" sz="2800" dirty="0"/>
              <a:t>Europski akt o slobodi medija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7868D8-17CD-DBEA-8086-743449194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024128"/>
            <a:ext cx="10972800" cy="5093209"/>
          </a:xfrm>
        </p:spPr>
        <p:txBody>
          <a:bodyPr>
            <a:normAutofit lnSpcReduction="10000"/>
          </a:bodyPr>
          <a:lstStyle/>
          <a:p>
            <a:pPr lvl="1"/>
            <a:r>
              <a:rPr lang="hr-HR" b="1" dirty="0"/>
              <a:t>dužnosti pružatelja medijskih usluga</a:t>
            </a:r>
            <a:r>
              <a:rPr lang="hr-HR" dirty="0"/>
              <a:t> – članak 6.</a:t>
            </a:r>
          </a:p>
          <a:p>
            <a:pPr lvl="2"/>
            <a:r>
              <a:rPr lang="hr-HR" dirty="0"/>
              <a:t> </a:t>
            </a:r>
            <a:r>
              <a:rPr lang="hr-HR" i="1" dirty="0"/>
              <a:t>stavak 2. </a:t>
            </a:r>
            <a:r>
              <a:rPr lang="hr-HR" dirty="0"/>
              <a:t>– djelomično usklađen</a:t>
            </a:r>
          </a:p>
          <a:p>
            <a:pPr lvl="3"/>
            <a:r>
              <a:rPr lang="hr-HR" i="0" dirty="0"/>
              <a:t>članci 13. i 25. Zakona o elektroničkim medijima</a:t>
            </a:r>
          </a:p>
          <a:p>
            <a:pPr lvl="3"/>
            <a:r>
              <a:rPr lang="hr-HR" i="0" dirty="0"/>
              <a:t>dodatno usklađivanje provest će se Zakonom o provedbi Uredbe</a:t>
            </a:r>
          </a:p>
          <a:p>
            <a:pPr lvl="1"/>
            <a:r>
              <a:rPr lang="hr-HR" b="1" dirty="0"/>
              <a:t>nacionalne regulatorne vlasti ili tijela</a:t>
            </a:r>
            <a:r>
              <a:rPr lang="hr-HR" dirty="0"/>
              <a:t> – članak 7.</a:t>
            </a:r>
          </a:p>
          <a:p>
            <a:pPr lvl="2"/>
            <a:r>
              <a:rPr lang="hr-HR" i="1" dirty="0"/>
              <a:t>stavci 3. i 4. </a:t>
            </a:r>
            <a:r>
              <a:rPr lang="hr-HR" dirty="0"/>
              <a:t>– djelomično usklađeni </a:t>
            </a:r>
          </a:p>
          <a:p>
            <a:pPr lvl="3"/>
            <a:r>
              <a:rPr lang="hr-HR" i="0" dirty="0"/>
              <a:t>članci 61., 73. – 75. i 81. Zakona o elektroničkim medijima</a:t>
            </a:r>
          </a:p>
          <a:p>
            <a:pPr lvl="3"/>
            <a:r>
              <a:rPr lang="hr-HR" i="0" dirty="0"/>
              <a:t>dodatno usklađivanje provest će se Zakonom o provedbi Uredbe</a:t>
            </a:r>
          </a:p>
          <a:p>
            <a:pPr lvl="1"/>
            <a:r>
              <a:rPr lang="hr-HR" b="1" dirty="0"/>
              <a:t>koordinacija mjera koje se odnose na medijske usluge koje potječu izvan Unije</a:t>
            </a:r>
            <a:r>
              <a:rPr lang="hr-HR" dirty="0"/>
              <a:t> – članak 17.</a:t>
            </a:r>
          </a:p>
          <a:p>
            <a:pPr lvl="2"/>
            <a:r>
              <a:rPr lang="hr-HR" i="1" dirty="0"/>
              <a:t>stavak 3.</a:t>
            </a:r>
            <a:r>
              <a:rPr lang="hr-HR" dirty="0"/>
              <a:t> – usklađen </a:t>
            </a:r>
          </a:p>
          <a:p>
            <a:pPr lvl="3"/>
            <a:r>
              <a:rPr lang="hr-HR" i="0" dirty="0"/>
              <a:t>članak 77. stavak 1. točka 16. Zakona o elektroničkim medijima</a:t>
            </a:r>
          </a:p>
          <a:p>
            <a:pPr lvl="1"/>
            <a:r>
              <a:rPr lang="hr-HR" b="1" dirty="0"/>
              <a:t>sadržaj pružatelja medijskih usluga na vrlo velikim internetskim platformama</a:t>
            </a:r>
            <a:r>
              <a:rPr lang="hr-HR" dirty="0"/>
              <a:t> – članak 18. </a:t>
            </a:r>
          </a:p>
          <a:p>
            <a:pPr lvl="2"/>
            <a:r>
              <a:rPr lang="hr-HR" i="1" dirty="0"/>
              <a:t>stavak 1</a:t>
            </a:r>
            <a:r>
              <a:rPr lang="hr-HR" dirty="0"/>
              <a:t>. – usklađen</a:t>
            </a:r>
          </a:p>
          <a:p>
            <a:pPr lvl="3"/>
            <a:r>
              <a:rPr lang="hr-HR" i="0" dirty="0"/>
              <a:t>člancima 3. točka 29., 12. i 95. Zakona o elektroničkim medijima, Zakonom o elektroničkoj trgovini, Zakonom o provedbi Uredbe – DSA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85877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F2BE62-B3D8-3E1A-B00F-48978E4C9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510817"/>
            <a:ext cx="10014857" cy="522455"/>
          </a:xfrm>
        </p:spPr>
        <p:txBody>
          <a:bodyPr>
            <a:normAutofit/>
          </a:bodyPr>
          <a:lstStyle/>
          <a:p>
            <a:r>
              <a:rPr lang="hr-HR" sz="2800" dirty="0"/>
              <a:t>Europski akt o slobodi medija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7430D8-CDC5-BAEE-74A4-65E217FD6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216151"/>
            <a:ext cx="10972800" cy="5131031"/>
          </a:xfrm>
        </p:spPr>
        <p:txBody>
          <a:bodyPr>
            <a:normAutofit lnSpcReduction="10000"/>
          </a:bodyPr>
          <a:lstStyle/>
          <a:p>
            <a:pPr lvl="1"/>
            <a:r>
              <a:rPr lang="hr-HR" b="1" dirty="0"/>
              <a:t>nacionalne mjere koje utječu na pružatelje medijskih usluga</a:t>
            </a:r>
            <a:r>
              <a:rPr lang="hr-HR" dirty="0"/>
              <a:t> – članak 21. </a:t>
            </a:r>
          </a:p>
          <a:p>
            <a:pPr lvl="2"/>
            <a:r>
              <a:rPr lang="hr-HR" dirty="0"/>
              <a:t>stavci 1. i 2. – usklađeni </a:t>
            </a:r>
          </a:p>
          <a:p>
            <a:pPr lvl="3"/>
            <a:r>
              <a:rPr lang="hr-HR" i="0" dirty="0"/>
              <a:t>člancima 64. i 65. Zakona o elektroničkim medijima i člancima 15., 17., 19. Zakona o zaštiti tržišnog natjecanja</a:t>
            </a:r>
          </a:p>
          <a:p>
            <a:pPr lvl="2"/>
            <a:r>
              <a:rPr lang="hr-HR" dirty="0"/>
              <a:t>stavak 3. –usklađen  </a:t>
            </a:r>
          </a:p>
          <a:p>
            <a:pPr lvl="3"/>
            <a:r>
              <a:rPr lang="hr-HR" i="0" dirty="0"/>
              <a:t>članak 82. Zakona o medijima</a:t>
            </a:r>
          </a:p>
          <a:p>
            <a:pPr lvl="3"/>
            <a:r>
              <a:rPr lang="hr-HR" i="0" dirty="0"/>
              <a:t>dodatna usklađenja kroz Zakon o provedbi Uredbe</a:t>
            </a:r>
            <a:endParaRPr lang="hr-HR" sz="2300" b="1" i="0" dirty="0"/>
          </a:p>
          <a:p>
            <a:pPr lvl="1"/>
            <a:r>
              <a:rPr lang="hr-HR" b="1" dirty="0"/>
              <a:t>procjena koncentracije na medijskom tržištu</a:t>
            </a:r>
            <a:r>
              <a:rPr lang="hr-HR" dirty="0"/>
              <a:t> – članak 22. </a:t>
            </a:r>
          </a:p>
          <a:p>
            <a:pPr lvl="2"/>
            <a:r>
              <a:rPr lang="hr-HR" dirty="0"/>
              <a:t>stavci 1. i 2.  – usklađeni  </a:t>
            </a:r>
          </a:p>
          <a:p>
            <a:pPr lvl="3"/>
            <a:r>
              <a:rPr lang="hr-HR" i="0" dirty="0"/>
              <a:t>članci 35. – 37. Zakona o medijima i članci 62. i 63. Zakona o elektroničkim medijima</a:t>
            </a:r>
          </a:p>
          <a:p>
            <a:pPr lvl="3"/>
            <a:r>
              <a:rPr lang="hr-HR" i="0" dirty="0"/>
              <a:t>dodatna usklađivanja kroz Zakon o provedbi Uredbe</a:t>
            </a:r>
          </a:p>
          <a:p>
            <a:pPr lvl="1"/>
            <a:r>
              <a:rPr lang="hr-HR" b="1" dirty="0"/>
              <a:t>dodjela javnih sredstava za državnog oglašavanje i ugovore o nabavi ili uslugama</a:t>
            </a:r>
            <a:r>
              <a:rPr lang="hr-HR" dirty="0"/>
              <a:t> – članak 25. </a:t>
            </a:r>
          </a:p>
          <a:p>
            <a:pPr lvl="2"/>
            <a:r>
              <a:rPr lang="hr-HR" i="1" dirty="0"/>
              <a:t>stavci 1. i 2.</a:t>
            </a:r>
            <a:r>
              <a:rPr lang="hr-HR" dirty="0"/>
              <a:t> – usklađeni </a:t>
            </a:r>
          </a:p>
          <a:p>
            <a:pPr lvl="3"/>
            <a:r>
              <a:rPr lang="hr-HR" i="0" dirty="0"/>
              <a:t>članci 38. i 39. Zakona o elektroničkim medijima</a:t>
            </a:r>
          </a:p>
          <a:p>
            <a:pPr lvl="3"/>
            <a:r>
              <a:rPr lang="hr-HR" i="0" dirty="0"/>
              <a:t>dodatna usklađivanja kroz Zakon o provedbi Uredbe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0664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85675E-A60C-1F77-E34F-ED367C174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71451"/>
            <a:ext cx="10014857" cy="953261"/>
          </a:xfrm>
        </p:spPr>
        <p:txBody>
          <a:bodyPr>
            <a:noAutofit/>
          </a:bodyPr>
          <a:lstStyle/>
          <a:p>
            <a:r>
              <a:rPr lang="hr-HR" sz="2000" b="1" dirty="0">
                <a:effectLst/>
                <a:ea typeface="Aptos" panose="020B0004020202020204" pitchFamily="34" charset="0"/>
              </a:rPr>
              <a:t>Zakon o provedbi Uredbe (</a:t>
            </a:r>
            <a:r>
              <a:rPr lang="hr-HR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EU) 2024/1083 o uspostavi zajedničkog okvira za medijske usluge na unutarnjem tržištu i izmjeni Direktive 2010/13/EU (Europski akt o slobodi medija)</a:t>
            </a:r>
            <a:br>
              <a:rPr lang="hr-HR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hr-HR" sz="20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DC7A23F-3C12-12D7-1ED4-7A560765B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502229"/>
            <a:ext cx="10972800" cy="4103043"/>
          </a:xfrm>
        </p:spPr>
        <p:txBody>
          <a:bodyPr>
            <a:normAutofit/>
          </a:bodyPr>
          <a:lstStyle/>
          <a:p>
            <a:r>
              <a:rPr lang="hr-HR" dirty="0">
                <a:effectLst/>
                <a:latin typeface="+mj-lt"/>
                <a:ea typeface="Times New Roman" panose="02020603050405020304" pitchFamily="18" charset="0"/>
              </a:rPr>
              <a:t>Ustavna osnova članak 2. stavka 4. podstavka 1. Ustava Republike Hrvatske</a:t>
            </a:r>
          </a:p>
          <a:p>
            <a:r>
              <a:rPr lang="hr-HR" dirty="0">
                <a:latin typeface="+mj-lt"/>
              </a:rPr>
              <a:t>što bi Zakon trebao donijeti</a:t>
            </a:r>
          </a:p>
          <a:p>
            <a:pPr lvl="1"/>
            <a:r>
              <a:rPr lang="hr-HR" dirty="0">
                <a:latin typeface="+mj-lt"/>
              </a:rPr>
              <a:t>uspostavu Agencije za medije – pravni sljednik Agencije za elektroničke medije</a:t>
            </a:r>
          </a:p>
          <a:p>
            <a:pPr lvl="2"/>
            <a:r>
              <a:rPr lang="hr-HR" dirty="0">
                <a:latin typeface="+mj-lt"/>
              </a:rPr>
              <a:t>Vijeće za medije – 7 članova </a:t>
            </a:r>
          </a:p>
          <a:p>
            <a:pPr lvl="2"/>
            <a:r>
              <a:rPr lang="hr-HR" dirty="0">
                <a:latin typeface="+mj-lt"/>
              </a:rPr>
              <a:t>ravnatelj Agencije </a:t>
            </a:r>
          </a:p>
          <a:p>
            <a:pPr lvl="1"/>
            <a:r>
              <a:rPr lang="hr-HR" dirty="0">
                <a:latin typeface="+mj-lt"/>
              </a:rPr>
              <a:t>ovlasti Vijeća obuhvaćaju i tiskane medije</a:t>
            </a:r>
          </a:p>
          <a:p>
            <a:pPr lvl="1"/>
            <a:r>
              <a:rPr lang="hr-HR" dirty="0">
                <a:latin typeface="+mj-lt"/>
              </a:rPr>
              <a:t>Vijeće nadzire postupak izbora upravljačkih tijela javnih medijskih servisa</a:t>
            </a:r>
          </a:p>
          <a:p>
            <a:pPr lvl="1"/>
            <a:r>
              <a:rPr lang="hr-HR" dirty="0">
                <a:latin typeface="+mj-lt"/>
              </a:rPr>
              <a:t>nema mogućnosti utjecaja na uređivačku politiku bilo kojeg medija</a:t>
            </a:r>
          </a:p>
          <a:p>
            <a:pPr lvl="1"/>
            <a:r>
              <a:rPr lang="hr-HR" dirty="0">
                <a:latin typeface="+mj-lt"/>
              </a:rPr>
              <a:t>sve poslove Hrvatske gospodarske komore preuzima Agencija</a:t>
            </a:r>
          </a:p>
        </p:txBody>
      </p:sp>
    </p:spTree>
    <p:extLst>
      <p:ext uri="{BB962C8B-B14F-4D97-AF65-F5344CB8AC3E}">
        <p14:creationId xmlns:p14="http://schemas.microsoft.com/office/powerpoint/2010/main" val="52489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AA4A6-D790-4DF9-2118-17F3469D9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3ECFD2-57B4-CB43-8D90-FC47563F4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71451"/>
            <a:ext cx="10014857" cy="825245"/>
          </a:xfrm>
        </p:spPr>
        <p:txBody>
          <a:bodyPr>
            <a:noAutofit/>
          </a:bodyPr>
          <a:lstStyle/>
          <a:p>
            <a:r>
              <a:rPr lang="hr-HR" sz="2000" b="1" dirty="0">
                <a:effectLst/>
                <a:ea typeface="Aptos" panose="020B0004020202020204" pitchFamily="34" charset="0"/>
              </a:rPr>
              <a:t>Zakon o provedbi Uredbe (</a:t>
            </a:r>
            <a:r>
              <a:rPr lang="hr-HR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EU) 2024/1083 o uspostavi zajedničkog okvira za medijske usluge na unutarnjem tržištu i izmjeni Direktive 2010/13/EU (Europski akt o slobodi medija)</a:t>
            </a:r>
            <a:endParaRPr lang="hr-HR" sz="20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AB084F5-CF6F-AD6F-9EAE-684D29CC4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280161"/>
            <a:ext cx="10972800" cy="5166360"/>
          </a:xfrm>
        </p:spPr>
        <p:txBody>
          <a:bodyPr>
            <a:normAutofit/>
          </a:bodyPr>
          <a:lstStyle/>
          <a:p>
            <a:pPr algn="just"/>
            <a:r>
              <a:rPr lang="hr-HR" dirty="0">
                <a:latin typeface="+mj-lt"/>
                <a:ea typeface="Times New Roman" panose="02020603050405020304" pitchFamily="18" charset="0"/>
              </a:rPr>
              <a:t>Oglašavanje</a:t>
            </a:r>
          </a:p>
          <a:p>
            <a:pPr lvl="1"/>
            <a:r>
              <a:rPr lang="hr-HR" dirty="0"/>
              <a:t>obveza osiguranih sredstava za tzv. političko oglašavanje obuhvaća i tiskane medije</a:t>
            </a:r>
          </a:p>
          <a:p>
            <a:pPr lvl="1"/>
            <a:r>
              <a:rPr lang="hr-HR" dirty="0"/>
              <a:t>način dodjele sredstava - </a:t>
            </a:r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na temelju unaprijed objavljenih transparentnih, objektivnih, proporcionalnih i </a:t>
            </a:r>
            <a:r>
              <a:rPr lang="hr-HR" dirty="0" err="1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nediskriminatornih</a:t>
            </a:r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kriterija putem javnih poziva</a:t>
            </a:r>
          </a:p>
          <a:p>
            <a:pPr lvl="1"/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Vijeće podzakonskim aktom propisuje provedbu – minimalni standardi </a:t>
            </a:r>
          </a:p>
          <a:p>
            <a:pPr lvl="1"/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izviješće obuhvaća </a:t>
            </a:r>
          </a:p>
          <a:p>
            <a:pPr lvl="2"/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ukupan iznos osiguranih  sredstava</a:t>
            </a:r>
          </a:p>
          <a:p>
            <a:pPr lvl="2"/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ukupan iznos utrošenih sredstava</a:t>
            </a:r>
          </a:p>
          <a:p>
            <a:pPr lvl="2"/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naziv pružatelja medijske usluge i elektroničke publika s pojedinačno utrošenim iznosima</a:t>
            </a:r>
          </a:p>
          <a:p>
            <a:pPr lvl="2"/>
            <a:r>
              <a:rPr lang="hr-HR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naziv internetske platforme s pojedinačno utrošenim iznosom </a:t>
            </a:r>
          </a:p>
          <a:p>
            <a:pPr lvl="1" algn="just"/>
            <a:r>
              <a:rPr lang="hr-HR" dirty="0">
                <a:effectLst/>
                <a:latin typeface="+mj-lt"/>
                <a:ea typeface="Times New Roman" panose="02020603050405020304" pitchFamily="18" charset="0"/>
              </a:rPr>
              <a:t> prekršajne odredbe</a:t>
            </a:r>
          </a:p>
          <a:p>
            <a:pPr lvl="1"/>
            <a:endParaRPr lang="hr-HR" dirty="0">
              <a:solidFill>
                <a:schemeClr val="tx1"/>
              </a:solidFill>
              <a:latin typeface="+mj-lt"/>
              <a:ea typeface="Times New Roman" panose="02020603050405020304" pitchFamily="18" charset="0"/>
            </a:endParaRPr>
          </a:p>
          <a:p>
            <a:pPr algn="just"/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7399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2C82DF-FC07-1D1B-53FF-6D071AAB3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71451"/>
            <a:ext cx="10014857" cy="898397"/>
          </a:xfrm>
        </p:spPr>
        <p:txBody>
          <a:bodyPr>
            <a:noAutofit/>
          </a:bodyPr>
          <a:lstStyle/>
          <a:p>
            <a:r>
              <a:rPr lang="hr-HR" sz="2000" b="1" dirty="0">
                <a:effectLst/>
                <a:ea typeface="Aptos" panose="020B0004020202020204" pitchFamily="34" charset="0"/>
              </a:rPr>
              <a:t>Zakon o provedbi Uredbe (</a:t>
            </a:r>
            <a:r>
              <a:rPr lang="hr-HR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EU) 2024/1083 o uspostavi zajedničkog okvira za medijske usluge na unutarnjem tržištu i izmjeni Direktive 2010/13/EU (Europski akt o slobodi medija)</a:t>
            </a:r>
            <a:endParaRPr lang="hr-HR" sz="20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9C44F69-7762-BD37-A91B-F2C51AA9A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207008"/>
            <a:ext cx="10972800" cy="5285233"/>
          </a:xfrm>
        </p:spPr>
        <p:txBody>
          <a:bodyPr>
            <a:normAutofit lnSpcReduction="10000"/>
          </a:bodyPr>
          <a:lstStyle/>
          <a:p>
            <a:r>
              <a:rPr lang="hr-HR" dirty="0"/>
              <a:t>Financijska izvješća </a:t>
            </a:r>
          </a:p>
          <a:p>
            <a:pPr lvl="1"/>
            <a:r>
              <a:rPr lang="hr-HR" dirty="0"/>
              <a:t>obuhvaćaju</a:t>
            </a:r>
          </a:p>
          <a:p>
            <a:pPr lvl="2"/>
            <a:r>
              <a:rPr lang="hr-HR" dirty="0"/>
              <a:t>prihode od obavljanja djelatnosti</a:t>
            </a:r>
          </a:p>
          <a:p>
            <a:pPr lvl="2"/>
            <a:r>
              <a:rPr lang="hr-HR" dirty="0"/>
              <a:t>prihode od primljenih državnih potpora i potpora male vrijednosti</a:t>
            </a:r>
          </a:p>
          <a:p>
            <a:pPr lvl="2"/>
            <a:r>
              <a:rPr lang="hr-HR" dirty="0"/>
              <a:t>prihode od jedinica lokalne i područne (regionalne) samouprave</a:t>
            </a:r>
          </a:p>
          <a:p>
            <a:pPr lvl="2"/>
            <a:r>
              <a:rPr lang="hr-HR" dirty="0"/>
              <a:t>prihode od tzv. političkog oglašavanja</a:t>
            </a:r>
          </a:p>
          <a:p>
            <a:pPr lvl="2"/>
            <a:r>
              <a:rPr lang="hr-HR" dirty="0"/>
              <a:t>prihode od subjekata iz trećih zemalja</a:t>
            </a:r>
          </a:p>
          <a:p>
            <a:pPr lvl="2"/>
            <a:r>
              <a:rPr lang="hr-HR" dirty="0"/>
              <a:t>svih preostalih prihoda zbirno 	</a:t>
            </a:r>
          </a:p>
          <a:p>
            <a:pPr lvl="1"/>
            <a:r>
              <a:rPr lang="hr-HR" dirty="0"/>
              <a:t>obveza objave</a:t>
            </a:r>
          </a:p>
          <a:p>
            <a:pPr lvl="1"/>
            <a:r>
              <a:rPr lang="hr-HR" dirty="0"/>
              <a:t>Agencija pravilnikom propisuje sadržaj, oblik i obrasce </a:t>
            </a:r>
          </a:p>
          <a:p>
            <a:pPr lvl="1"/>
            <a:r>
              <a:rPr lang="hr-HR" dirty="0"/>
              <a:t>prekršajne odredbe</a:t>
            </a:r>
          </a:p>
          <a:p>
            <a:r>
              <a:rPr lang="hr-HR" dirty="0"/>
              <a:t>nedopuštena koncentracija</a:t>
            </a:r>
          </a:p>
          <a:p>
            <a:pPr lvl="1"/>
            <a:r>
              <a:rPr lang="hr-HR" dirty="0"/>
              <a:t>usklađuje se za Zakonom  o zaštiti tržišnog natjecanja </a:t>
            </a:r>
          </a:p>
          <a:p>
            <a:pPr lvl="1"/>
            <a:r>
              <a:rPr lang="hr-HR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 ocjeni medijske koncentracije Vijeće uzima u obzir i elemente propisane člankom 22. stavkom 2. Uredbe (EU) 2024/1083 koje dodatno utvrđuje pravilnikom</a:t>
            </a:r>
            <a:endParaRPr lang="hr-HR" dirty="0">
              <a:latin typeface="+mj-lt"/>
            </a:endParaRPr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7348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7C6CAD-B51A-6922-DEA9-00E3D6594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71451"/>
            <a:ext cx="10014857" cy="441197"/>
          </a:xfrm>
        </p:spPr>
        <p:txBody>
          <a:bodyPr>
            <a:normAutofit/>
          </a:bodyPr>
          <a:lstStyle/>
          <a:p>
            <a:r>
              <a:rPr lang="hr-HR" sz="2000" dirty="0"/>
              <a:t>Dodatno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C64BBC-1D47-E532-91E2-06EA9222D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905257"/>
            <a:ext cx="10972800" cy="5541264"/>
          </a:xfrm>
        </p:spPr>
        <p:txBody>
          <a:bodyPr/>
          <a:lstStyle/>
          <a:p>
            <a:r>
              <a:rPr lang="hr-HR"/>
              <a:t>prijedlog Zakona </a:t>
            </a:r>
            <a:r>
              <a:rPr lang="hr-HR" dirty="0"/>
              <a:t>o provedbi Uredbe br. 2024/900 Europskog parlamenta i Vijeća o transparentnosti i ciljanju u političkom oglašavanja</a:t>
            </a:r>
          </a:p>
          <a:p>
            <a:pPr lvl="1"/>
            <a:r>
              <a:rPr lang="hr-HR" dirty="0"/>
              <a:t>uvodi dodatnu nadležnost Vijeća</a:t>
            </a:r>
          </a:p>
          <a:p>
            <a:r>
              <a:rPr lang="hr-HR" dirty="0"/>
              <a:t>prijedlog Zakona o pravnim osobama u vlasništvu Republike Hrvatske </a:t>
            </a:r>
          </a:p>
          <a:p>
            <a:pPr lvl="1"/>
            <a:r>
              <a:rPr lang="hr-HR" dirty="0"/>
              <a:t>ne primjenjuje se na javne medijske servise</a:t>
            </a:r>
          </a:p>
        </p:txBody>
      </p:sp>
    </p:spTree>
    <p:extLst>
      <p:ext uri="{BB962C8B-B14F-4D97-AF65-F5344CB8AC3E}">
        <p14:creationId xmlns:p14="http://schemas.microsoft.com/office/powerpoint/2010/main" val="4011570613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Crop">
  <a:themeElements>
    <a:clrScheme name="Custom 3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70C0"/>
      </a:hlink>
      <a:folHlink>
        <a:srgbClr val="0070C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1471</TotalTime>
  <Words>1034</Words>
  <PresentationFormat>Široki zaslon</PresentationFormat>
  <Paragraphs>106</Paragraphs>
  <Slides>9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9</vt:i4>
      </vt:variant>
    </vt:vector>
  </HeadingPairs>
  <TitlesOfParts>
    <vt:vector size="17" baseType="lpstr">
      <vt:lpstr>Aptos</vt:lpstr>
      <vt:lpstr>Arial</vt:lpstr>
      <vt:lpstr>Consolas</vt:lpstr>
      <vt:lpstr>Franklin Gothic Book</vt:lpstr>
      <vt:lpstr>Times New Roman</vt:lpstr>
      <vt:lpstr>Wingdings</vt:lpstr>
      <vt:lpstr>Žetva</vt:lpstr>
      <vt:lpstr>Crop</vt:lpstr>
      <vt:lpstr>PROVEDBA UREDBE (EU) 2024/1083 O USPOSTAVI ZAJEDNIČKOG OKVIRA ZA MEDIJSKE USLUGE NA UNUTARNJEM TRŽIŠTU I IZMJENI DIREKTIVE 2010/13/EU (Europski akt o slobodi medija)</vt:lpstr>
      <vt:lpstr>Europski akt o slobodi medija </vt:lpstr>
      <vt:lpstr>Europski akt o slobodi medija</vt:lpstr>
      <vt:lpstr>Europski akt o slobodi medija</vt:lpstr>
      <vt:lpstr>Europski akt o slobodi medija</vt:lpstr>
      <vt:lpstr>Zakon o provedbi Uredbe (EU) 2024/1083 o uspostavi zajedničkog okvira za medijske usluge na unutarnjem tržištu i izmjeni Direktive 2010/13/EU (Europski akt o slobodi medija) </vt:lpstr>
      <vt:lpstr>Zakon o provedbi Uredbe (EU) 2024/1083 o uspostavi zajedničkog okvira za medijske usluge na unutarnjem tržištu i izmjeni Direktive 2010/13/EU (Europski akt o slobodi medija)</vt:lpstr>
      <vt:lpstr>Zakon o provedbi Uredbe (EU) 2024/1083 o uspostavi zajedničkog okvira za medijske usluge na unutarnjem tržištu i izmjeni Direktive 2010/13/EU (Europski akt o slobodi medija)</vt:lpstr>
      <vt:lpstr>Dodatno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2025-06-06T07:11:35Z</cp:lastPrinted>
  <dcterms:created xsi:type="dcterms:W3CDTF">2025-05-07T12:12:07Z</dcterms:created>
  <dcterms:modified xsi:type="dcterms:W3CDTF">2025-06-06T07:11:58Z</dcterms:modified>
</cp:coreProperties>
</file>